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BM Plex Sans"/>
      <p:regular r:id="rId27"/>
      <p:bold r:id="rId28"/>
      <p:italic r:id="rId29"/>
      <p:boldItalic r:id="rId30"/>
    </p:embeddedFont>
    <p:embeddedFont>
      <p:font typeface="IBM Plex Sans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bold.fntdata"/><Relationship Id="rId27" Type="http://schemas.openxmlformats.org/officeDocument/2006/relationships/font" Target="fonts/IBMPlex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Medium-regular.fntdata"/><Relationship Id="rId30" Type="http://schemas.openxmlformats.org/officeDocument/2006/relationships/font" Target="fonts/IBMPlexSans-bold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Medium-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IBMPlexSans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tr.ee/davisdsc" TargetMode="External"/><Relationship Id="rId3" Type="http://schemas.openxmlformats.org/officeDocument/2006/relationships/hyperlink" Target="https://davisdsc.us19.list-manage.com/track/click?u=3491928c1ffbd9d8aea57b2c4&amp;id=9b498303e0&amp;e=417810678f" TargetMode="External"/><Relationship Id="rId4" Type="http://schemas.openxmlformats.org/officeDocument/2006/relationships/hyperlink" Target="http://www.davisdsc.com" TargetMode="External"/><Relationship Id="rId5" Type="http://schemas.openxmlformats.org/officeDocument/2006/relationships/hyperlink" Target="http://www.facebook.com/data.ucd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articles/types-of-machine-learnin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255d2f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cf255d2f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feb0edd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feb0edd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feb0edd5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feb0edd5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0d8952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0d8952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f255d2f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f255d2f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The dataset includes 244 instances that regroup a data of two regions of Algeria,namely the Bejaia region located in the northeast of Algeria and the Sidi Bel-abbes region located in the northwest of Algeria.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feb0edd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feb0edd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feb0edd5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feb0edd5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fdd3d1c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fdd3d1c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run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f23d318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f23d318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fd12ef2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6fd12ef2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QR code in case ppl need to sign 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https://linktr.ee/davisdsc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 u="sng">
                <a:solidFill>
                  <a:srgbClr val="007C8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https://discord.gg/zCPRKHdM7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www.davisdsc.com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www.facebook.com/data.ucd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f23d318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f23d318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dd3d1cc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dd3d1cc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f23d318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f23d318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f23d318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f23d318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f76077e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f76077e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https://www.coursera.org/articles/types-of-machine-learning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f76077e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f76077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046ab7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046ab7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feb0edd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feb0edd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ffdc0e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ffdc0e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feb0edd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feb0edd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8F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tinyurl.com/p3mjfdtd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schoolonline.berkeley.edu/blog/what-is-machine-learning/" TargetMode="External"/><Relationship Id="rId4" Type="http://schemas.openxmlformats.org/officeDocument/2006/relationships/hyperlink" Target="https://tinyurl.com/mvv2b3t2" TargetMode="External"/><Relationship Id="rId5" Type="http://schemas.openxmlformats.org/officeDocument/2006/relationships/hyperlink" Target="https://towardsdatascience.com/a-gentle-introduction-to-exploratory-data-analysis-f11d843b8184" TargetMode="External"/><Relationship Id="rId6" Type="http://schemas.openxmlformats.org/officeDocument/2006/relationships/hyperlink" Target="https://www.datacamp.com/tutorial/seaborn-python-tutoria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CL73eiIrPtgPvC4XIxQ5no5qMdbiAuCK?usp=sharing" TargetMode="External"/><Relationship Id="rId4" Type="http://schemas.openxmlformats.org/officeDocument/2006/relationships/hyperlink" Target="https://www.kaggle.com/datasets/sudhanshu432/algerian-forest-fires-cleaned-dataset" TargetMode="External"/><Relationship Id="rId5" Type="http://schemas.openxmlformats.org/officeDocument/2006/relationships/hyperlink" Target="https://www.kaggle.com/code/sudhanshu432/eda-and-fe-algerian-forest-fires-dataset" TargetMode="External"/><Relationship Id="rId6" Type="http://schemas.openxmlformats.org/officeDocument/2006/relationships/hyperlink" Target="https://www.kaggle.com/code/sudhanshu432/algerian-forest-fires-prediction-regress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048" y="-2643800"/>
            <a:ext cx="2448875" cy="24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5" y="-2045928"/>
            <a:ext cx="1828800" cy="1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98" y="-2470802"/>
            <a:ext cx="2470054" cy="2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942800" y="4130725"/>
            <a:ext cx="182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67150" y="4130725"/>
            <a:ext cx="194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6402650" y="4130725"/>
            <a:ext cx="17451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352350" y="1478388"/>
            <a:ext cx="84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ML Project </a:t>
            </a: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Workshop 1</a:t>
            </a:r>
            <a:endParaRPr sz="48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36450" y="630150"/>
            <a:ext cx="2754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Davis Data Science Club</a:t>
            </a:r>
            <a:endParaRPr b="0" i="0" sz="1800" u="none" cap="none" strike="noStrike">
              <a:solidFill>
                <a:srgbClr val="1155CC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925193" y="3564675"/>
            <a:ext cx="2700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Visualizations</a:t>
            </a:r>
            <a:endParaRPr b="0"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756502" y="3564675"/>
            <a:ext cx="2201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ML Overview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340850" y="3564675"/>
            <a:ext cx="220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 rotWithShape="1">
          <a:blip r:embed="rId6">
            <a:alphaModFix/>
          </a:blip>
          <a:srcRect b="18481" l="18608" r="19322" t="19790"/>
          <a:stretch/>
        </p:blipFill>
        <p:spPr>
          <a:xfrm>
            <a:off x="7828925" y="232950"/>
            <a:ext cx="1120851" cy="11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Common ML Algorithms: 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23" y="1411500"/>
            <a:ext cx="51086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Neural Networks</a:t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373875" y="1255638"/>
            <a:ext cx="3569675" cy="3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175" y="1582875"/>
            <a:ext cx="4828124" cy="2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Algerian Forest Fires</a:t>
            </a:r>
            <a:endParaRPr/>
          </a:p>
        </p:txBody>
      </p:sp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can we predict the likelihood of forest fires given weather observations?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48" y="2123373"/>
            <a:ext cx="2925950" cy="2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6"/>
          <p:cNvPicPr preferRelativeResize="0"/>
          <p:nvPr/>
        </p:nvPicPr>
        <p:blipFill rotWithShape="1">
          <a:blip r:embed="rId4">
            <a:alphaModFix/>
          </a:blip>
          <a:srcRect b="0" l="48607" r="0" t="0"/>
          <a:stretch/>
        </p:blipFill>
        <p:spPr>
          <a:xfrm>
            <a:off x="2033875" y="2125325"/>
            <a:ext cx="1503725" cy="28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151" y="2277613"/>
            <a:ext cx="4073226" cy="22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/>
        </p:nvSpPr>
        <p:spPr>
          <a:xfrm flipH="1">
            <a:off x="540250" y="1810100"/>
            <a:ext cx="1401300" cy="391200"/>
          </a:xfrm>
          <a:prstGeom prst="wedgeRoundRectCallout">
            <a:avLst>
              <a:gd fmla="val -26323" name="adj1"/>
              <a:gd fmla="val 841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Sidi Bel-abbes</a:t>
            </a:r>
            <a:endParaRPr/>
          </a:p>
        </p:txBody>
      </p:sp>
      <p:sp>
        <p:nvSpPr>
          <p:cNvPr id="186" name="Google Shape;186;p36"/>
          <p:cNvSpPr/>
          <p:nvPr/>
        </p:nvSpPr>
        <p:spPr>
          <a:xfrm>
            <a:off x="2367975" y="1764325"/>
            <a:ext cx="1144200" cy="282300"/>
          </a:xfrm>
          <a:prstGeom prst="wedgeRoundRectCallout">
            <a:avLst>
              <a:gd fmla="val -30700" name="adj1"/>
              <a:gd fmla="val 833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Bejaia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>
            <a:off x="7807200" y="1807850"/>
            <a:ext cx="1336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Date</a:t>
            </a:r>
            <a:r>
              <a:rPr lang="en" sz="1262">
                <a:solidFill>
                  <a:schemeClr val="dk1"/>
                </a:solidFill>
              </a:rPr>
              <a:t> : (DD/MM/YYYY) Day, month ('june' to 'september'), year (2012) Weather data observations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Temp</a:t>
            </a:r>
            <a:r>
              <a:rPr lang="en" sz="1262">
                <a:solidFill>
                  <a:schemeClr val="dk1"/>
                </a:solidFill>
              </a:rPr>
              <a:t> : temperature noon (temperature max) in Celsius degrees: 22 to 42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RH</a:t>
            </a:r>
            <a:r>
              <a:rPr lang="en" sz="1262">
                <a:solidFill>
                  <a:schemeClr val="dk1"/>
                </a:solidFill>
              </a:rPr>
              <a:t> : Relative Humidity in %: 21 to 90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Ws</a:t>
            </a:r>
            <a:r>
              <a:rPr lang="en" sz="1262">
                <a:solidFill>
                  <a:schemeClr val="dk1"/>
                </a:solidFill>
              </a:rPr>
              <a:t> :Wind speed in km/h: 6 to 29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Rain</a:t>
            </a:r>
            <a:r>
              <a:rPr lang="en" sz="1262">
                <a:solidFill>
                  <a:schemeClr val="dk1"/>
                </a:solidFill>
              </a:rPr>
              <a:t>: total day in mm: 0 to 16.8 FWI Components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Fine Fuel Moisture Code (FFMC)</a:t>
            </a:r>
            <a:r>
              <a:rPr lang="en" sz="1262">
                <a:solidFill>
                  <a:schemeClr val="dk1"/>
                </a:solidFill>
              </a:rPr>
              <a:t> index from the FWI system: 28.6 to 92.5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Duff Moisture Code (DMC)</a:t>
            </a:r>
            <a:r>
              <a:rPr lang="en" sz="1262">
                <a:solidFill>
                  <a:schemeClr val="dk1"/>
                </a:solidFill>
              </a:rPr>
              <a:t> index from the FWI system: 1.1 to 65.9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Drought Code (DC)</a:t>
            </a:r>
            <a:r>
              <a:rPr lang="en" sz="1262">
                <a:solidFill>
                  <a:schemeClr val="dk1"/>
                </a:solidFill>
              </a:rPr>
              <a:t> index from the FWI system: 7 to 220.4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Initial Spread Index (ISI)</a:t>
            </a:r>
            <a:r>
              <a:rPr lang="en" sz="1262">
                <a:solidFill>
                  <a:schemeClr val="dk1"/>
                </a:solidFill>
              </a:rPr>
              <a:t> index from the FWI system: 0 to 18.5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Buildup Index (BUI)</a:t>
            </a:r>
            <a:r>
              <a:rPr lang="en" sz="1262">
                <a:solidFill>
                  <a:schemeClr val="dk1"/>
                </a:solidFill>
              </a:rPr>
              <a:t> index from the FWI system: 1.1 to 68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Fire Weather Index (FWI)</a:t>
            </a:r>
            <a:r>
              <a:rPr lang="en" sz="1262">
                <a:solidFill>
                  <a:schemeClr val="dk1"/>
                </a:solidFill>
              </a:rPr>
              <a:t> Index: 0 to 31.1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Classes</a:t>
            </a:r>
            <a:r>
              <a:rPr lang="en" sz="1262">
                <a:solidFill>
                  <a:schemeClr val="dk1"/>
                </a:solidFill>
              </a:rPr>
              <a:t>: two classes, namely Fire and not Fire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25" y="843000"/>
            <a:ext cx="6820350" cy="39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Weather Index</a:t>
            </a:r>
            <a:endParaRPr/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0" y="109527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152475"/>
            <a:ext cx="5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https://colab.google/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Default language should be Python3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change to R: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 to the down arrow next to RAM and Disk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Click on change runtime type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Then select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 to notebook to follow along: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https://tinyurl.com/p3mjfdtd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(Need to make a copy if you want to save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(Also sent in the discord)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340" y="2571750"/>
            <a:ext cx="2375572" cy="1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775" y="510151"/>
            <a:ext cx="3048724" cy="1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about ML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https://ischoolonline.berkeley.edu/blog/what-is-machine-learning/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Course for beginners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https://tinyurl.com/mvv2b3t2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https://towardsdatascience.com/a-gentle-introduction-to-exploratory-data-analysis-f11d843b8184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Seaborn tutorial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https://www.datacamp.com/tutorial/seaborn-python-tutorial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885" y="-460152"/>
            <a:ext cx="2470054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/>
          <p:cNvPicPr preferRelativeResize="0"/>
          <p:nvPr/>
        </p:nvPicPr>
        <p:blipFill rotWithShape="1">
          <a:blip r:embed="rId4">
            <a:alphaModFix/>
          </a:blip>
          <a:srcRect b="18481" l="18608" r="19322" t="19790"/>
          <a:stretch/>
        </p:blipFill>
        <p:spPr>
          <a:xfrm>
            <a:off x="722100" y="990700"/>
            <a:ext cx="3121651" cy="31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4963525" y="466550"/>
            <a:ext cx="3738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000"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IG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@data.ucd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FB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facebook.com/data.ucd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Website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davisdsc.com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Davis-Data-Science-Club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Discord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discord.gg/zCPRKHdM7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Linktree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linktr.ee/davisdsc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notebook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https://colab.research.google.com/drive/1CL73eiIrPtgPvC4XIxQ5no5qMdbiAuCK?usp=sharing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word examples/ applications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</a:t>
            </a:r>
            <a:r>
              <a:rPr lang="en"/>
              <a:t>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we’ll cover in part 1 versus part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set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 library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https://www.kaggle.com/datasets/sudhanshu432/algerian-forest-fires-cleaned-dataset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https://www.kaggle.com/code/sudhanshu432/eda-and-fe-algerian-forest-fires-dataset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https://www.kaggle.com/code/sudhanshu432/algerian-forest-fires-prediction-regressions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11700" y="1152475"/>
            <a:ext cx="4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part project workshop!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1 (Today - 05/01):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 of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Introduction to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 (Week 7 - 5/15):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- Train and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25" y="1126375"/>
            <a:ext cx="4494599" cy="28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what we’ll be doing and why and how - machine </a:t>
            </a:r>
            <a:r>
              <a:rPr lang="en"/>
              <a:t>learning, python, libraries, vectorization,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the project and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00"/>
                </a:highlight>
              </a:rPr>
              <a:t>clean/transform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 &amp; visualizations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1152475"/>
            <a:ext cx="525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and why is it important?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 of AI - uses data and algorithms to learn, not </a:t>
            </a:r>
            <a:r>
              <a:rPr lang="en"/>
              <a:t>explicitly</a:t>
            </a:r>
            <a:r>
              <a:rPr lang="en"/>
              <a:t> programmed!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way to create models to </a:t>
            </a:r>
            <a:r>
              <a:rPr lang="en"/>
              <a:t>analyze</a:t>
            </a:r>
            <a:r>
              <a:rPr lang="en"/>
              <a:t> and assess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Prepare data/pick an </a:t>
            </a:r>
            <a:r>
              <a:rPr lang="en"/>
              <a:t>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Train/test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Assess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 model</a:t>
            </a:r>
            <a:endParaRPr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00" y="1862539"/>
            <a:ext cx="3261900" cy="1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</a:t>
            </a:r>
            <a:r>
              <a:rPr lang="en"/>
              <a:t>Types of 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152475"/>
            <a:ext cx="5214000" cy="3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input and output of past data to train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credit card fraud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obvious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input of data, various pieces of </a:t>
            </a:r>
            <a:r>
              <a:rPr lang="en"/>
              <a:t>information</a:t>
            </a:r>
            <a:r>
              <a:rPr lang="en"/>
              <a:t>, without the output to make </a:t>
            </a:r>
            <a:r>
              <a:rPr lang="en"/>
              <a:t>predictions</a:t>
            </a:r>
            <a:r>
              <a:rPr lang="en"/>
              <a:t> or classify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c</a:t>
            </a:r>
            <a:r>
              <a:rPr lang="en"/>
              <a:t>reating customer groups based on purchase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similar to how humans learn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 and punishment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self-driving cars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25" y="1138650"/>
            <a:ext cx="3313500" cy="286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</a:t>
            </a:r>
            <a:r>
              <a:rPr lang="en"/>
              <a:t>Algorithms: Overview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75" y="1095450"/>
            <a:ext cx="4815126" cy="3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03325"/>
            <a:ext cx="59531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Clustering and Regression</a:t>
            </a:r>
            <a:endParaRPr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650" y="1826550"/>
            <a:ext cx="3799100" cy="2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 rotWithShape="1">
          <a:blip r:embed="rId4">
            <a:alphaModFix/>
          </a:blip>
          <a:srcRect b="0" l="0" r="0" t="5687"/>
          <a:stretch/>
        </p:blipFill>
        <p:spPr>
          <a:xfrm>
            <a:off x="515275" y="1575375"/>
            <a:ext cx="3799100" cy="275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Decision Trees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75" y="1315275"/>
            <a:ext cx="5774051" cy="35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Decision Trees</a:t>
            </a:r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50" y="915613"/>
            <a:ext cx="6249499" cy="40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